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53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03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6720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06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68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28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43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2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9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5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9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38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86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7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05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10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pi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72340" y="1949335"/>
            <a:ext cx="8915399" cy="226278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Технология  проведения </a:t>
            </a:r>
            <a:r>
              <a:rPr lang="ru-RU" sz="3600" b="1" dirty="0">
                <a:solidFill>
                  <a:srgbClr val="C00000"/>
                </a:solidFill>
              </a:rPr>
              <a:t>содержательного анализа уровня выполнения отдельных заданий КИМ участниками ЕГЭ </a:t>
            </a:r>
            <a:r>
              <a:rPr lang="ru-RU" sz="3600" b="1" dirty="0" smtClean="0">
                <a:solidFill>
                  <a:srgbClr val="C00000"/>
                </a:solidFill>
              </a:rPr>
              <a:t>по предметам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47896" y="5226266"/>
            <a:ext cx="8915399" cy="1126283"/>
          </a:xfrm>
        </p:spPr>
        <p:txBody>
          <a:bodyPr/>
          <a:lstStyle/>
          <a:p>
            <a:r>
              <a:rPr lang="ru-RU" b="1" i="1" dirty="0" smtClean="0"/>
              <a:t>В помощь методистам  МОУО и образовательных организаций</a:t>
            </a:r>
            <a:endParaRPr lang="ru-RU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55963" y="472764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ГБУ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РЦОКО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317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648496"/>
              </p:ext>
            </p:extLst>
          </p:nvPr>
        </p:nvGraphicFramePr>
        <p:xfrm>
          <a:off x="1181100" y="1569660"/>
          <a:ext cx="10734675" cy="5312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5549">
                  <a:extLst>
                    <a:ext uri="{9D8B030D-6E8A-4147-A177-3AD203B41FA5}">
                      <a16:colId xmlns:a16="http://schemas.microsoft.com/office/drawing/2014/main" val="1768283612"/>
                    </a:ext>
                  </a:extLst>
                </a:gridCol>
                <a:gridCol w="2404018">
                  <a:extLst>
                    <a:ext uri="{9D8B030D-6E8A-4147-A177-3AD203B41FA5}">
                      <a16:colId xmlns:a16="http://schemas.microsoft.com/office/drawing/2014/main" val="3355073255"/>
                    </a:ext>
                  </a:extLst>
                </a:gridCol>
                <a:gridCol w="5208641">
                  <a:extLst>
                    <a:ext uri="{9D8B030D-6E8A-4147-A177-3AD203B41FA5}">
                      <a16:colId xmlns:a16="http://schemas.microsoft.com/office/drawing/2014/main" val="3941549405"/>
                    </a:ext>
                  </a:extLst>
                </a:gridCol>
                <a:gridCol w="1169364">
                  <a:extLst>
                    <a:ext uri="{9D8B030D-6E8A-4147-A177-3AD203B41FA5}">
                      <a16:colId xmlns:a16="http://schemas.microsoft.com/office/drawing/2014/main" val="1707915363"/>
                    </a:ext>
                  </a:extLst>
                </a:gridCol>
                <a:gridCol w="1197103">
                  <a:extLst>
                    <a:ext uri="{9D8B030D-6E8A-4147-A177-3AD203B41FA5}">
                      <a16:colId xmlns:a16="http://schemas.microsoft.com/office/drawing/2014/main" val="2673009308"/>
                    </a:ext>
                  </a:extLst>
                </a:gridCol>
              </a:tblGrid>
              <a:tr h="30692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</a:t>
                      </a:r>
                      <a:r>
                        <a:rPr lang="ru-RU" sz="1400" dirty="0" smtClean="0">
                          <a:effectLst/>
                        </a:rPr>
                        <a:t>зада-</a:t>
                      </a:r>
                      <a:r>
                        <a:rPr lang="ru-RU" sz="1400" dirty="0" err="1" smtClean="0">
                          <a:effectLst/>
                        </a:rPr>
                        <a:t>ния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КИМ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Проверяемые требования (умения)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Требования (умения), проверяемые заданиями экзаменационной работы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Уровень слож-ности задания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6692453"/>
                  </a:ext>
                </a:extLst>
              </a:tr>
              <a:tr h="988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Уровень </a:t>
                      </a:r>
                      <a:r>
                        <a:rPr lang="ru-RU" sz="1400" dirty="0" err="1" smtClean="0">
                          <a:effectLst/>
                        </a:rPr>
                        <a:t>выполне-ния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задания , 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23982873"/>
                  </a:ext>
                </a:extLst>
              </a:tr>
              <a:tr h="1434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Уметь использовать приобретенные знания и умения в практической деятельности и повседневной жизни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Анализировать реальные числовые данные, информацию статистического характера; осуществлять практические </a:t>
                      </a:r>
                      <a:r>
                        <a:rPr lang="ru-RU" sz="1400" b="1" dirty="0" smtClean="0">
                          <a:effectLst/>
                        </a:rPr>
                        <a:t>расчеты по </a:t>
                      </a:r>
                      <a:r>
                        <a:rPr lang="ru-RU" sz="1400" b="1" dirty="0">
                          <a:effectLst/>
                        </a:rPr>
                        <a:t>формулам; пользоваться оценкой и прикидкой при практических расчетах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Б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91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5529456"/>
                  </a:ext>
                </a:extLst>
              </a:tr>
              <a:tr h="2582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Уметь использовать приобретенные знания и умения в практической деятельности и повседневной жизни 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Определять значение функции по значению аргумента </a:t>
                      </a:r>
                      <a:r>
                        <a:rPr lang="ru-RU" sz="1400" b="1" dirty="0" err="1">
                          <a:effectLst/>
                        </a:rPr>
                        <a:t>приразличных</a:t>
                      </a:r>
                      <a:r>
                        <a:rPr lang="ru-RU" sz="1400" b="1" dirty="0">
                          <a:effectLst/>
                        </a:rPr>
                        <a:t> способах задания функции; описывать по графику поведение и свойства функции, находить по графику функции наибольшее и наименьшее значения; строить графики изученных функций.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Описывать с помощью функций различные реальные зависимости между величинами и интерпретировать их графики; извлекать информацию, представленную в таблицах, на диаграммах, графиках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Б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92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300082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57350" y="0"/>
            <a:ext cx="105346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Информацию о содержании заданий КИМ по предмету по номерам заданий можно найти  в спецификациях и кодификаторах КИМ на  сайте Федерального института педагогических измерений 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.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fipi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.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ru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Фрагмент таблицы анализа результатов ЕГЭ по математике профильной</a:t>
            </a:r>
            <a:endParaRPr kumimoji="0" lang="ru-RU" alt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4644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068470"/>
              </p:ext>
            </p:extLst>
          </p:nvPr>
        </p:nvGraphicFramePr>
        <p:xfrm>
          <a:off x="1520082" y="3869665"/>
          <a:ext cx="10671917" cy="27971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144">
                  <a:extLst>
                    <a:ext uri="{9D8B030D-6E8A-4147-A177-3AD203B41FA5}">
                      <a16:colId xmlns:a16="http://schemas.microsoft.com/office/drawing/2014/main" val="2871499248"/>
                    </a:ext>
                  </a:extLst>
                </a:gridCol>
                <a:gridCol w="913911">
                  <a:extLst>
                    <a:ext uri="{9D8B030D-6E8A-4147-A177-3AD203B41FA5}">
                      <a16:colId xmlns:a16="http://schemas.microsoft.com/office/drawing/2014/main" val="3693168778"/>
                    </a:ext>
                  </a:extLst>
                </a:gridCol>
                <a:gridCol w="387845">
                  <a:extLst>
                    <a:ext uri="{9D8B030D-6E8A-4147-A177-3AD203B41FA5}">
                      <a16:colId xmlns:a16="http://schemas.microsoft.com/office/drawing/2014/main" val="740734946"/>
                    </a:ext>
                  </a:extLst>
                </a:gridCol>
                <a:gridCol w="438387">
                  <a:extLst>
                    <a:ext uri="{9D8B030D-6E8A-4147-A177-3AD203B41FA5}">
                      <a16:colId xmlns:a16="http://schemas.microsoft.com/office/drawing/2014/main" val="3740519435"/>
                    </a:ext>
                  </a:extLst>
                </a:gridCol>
                <a:gridCol w="292947">
                  <a:extLst>
                    <a:ext uri="{9D8B030D-6E8A-4147-A177-3AD203B41FA5}">
                      <a16:colId xmlns:a16="http://schemas.microsoft.com/office/drawing/2014/main" val="1232730698"/>
                    </a:ext>
                  </a:extLst>
                </a:gridCol>
                <a:gridCol w="176541">
                  <a:extLst>
                    <a:ext uri="{9D8B030D-6E8A-4147-A177-3AD203B41FA5}">
                      <a16:colId xmlns:a16="http://schemas.microsoft.com/office/drawing/2014/main" val="2255388293"/>
                    </a:ext>
                  </a:extLst>
                </a:gridCol>
                <a:gridCol w="2747767">
                  <a:extLst>
                    <a:ext uri="{9D8B030D-6E8A-4147-A177-3AD203B41FA5}">
                      <a16:colId xmlns:a16="http://schemas.microsoft.com/office/drawing/2014/main" val="1468388664"/>
                    </a:ext>
                  </a:extLst>
                </a:gridCol>
                <a:gridCol w="3811365">
                  <a:extLst>
                    <a:ext uri="{9D8B030D-6E8A-4147-A177-3AD203B41FA5}">
                      <a16:colId xmlns:a16="http://schemas.microsoft.com/office/drawing/2014/main" val="2246854353"/>
                    </a:ext>
                  </a:extLst>
                </a:gridCol>
                <a:gridCol w="713266">
                  <a:extLst>
                    <a:ext uri="{9D8B030D-6E8A-4147-A177-3AD203B41FA5}">
                      <a16:colId xmlns:a16="http://schemas.microsoft.com/office/drawing/2014/main" val="292074423"/>
                    </a:ext>
                  </a:extLst>
                </a:gridCol>
                <a:gridCol w="595744">
                  <a:extLst>
                    <a:ext uri="{9D8B030D-6E8A-4147-A177-3AD203B41FA5}">
                      <a16:colId xmlns:a16="http://schemas.microsoft.com/office/drawing/2014/main" val="2463526525"/>
                    </a:ext>
                  </a:extLst>
                </a:gridCol>
              </a:tblGrid>
              <a:tr h="76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ППЭ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Первич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ный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Тесто-вый балл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9306737"/>
                  </a:ext>
                </a:extLst>
              </a:tr>
              <a:tr h="50694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401101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+++++-+5+++++++2+++++++++4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1(1)6(6)1(1)1(1)2(2)2(2)3(3)3(3)2(2)2(2)1(1)1(1)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194643"/>
                  </a:ext>
                </a:extLst>
              </a:tr>
              <a:tr h="50694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303105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-+-++-+4+++-+++2+++++--+-4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1(1)5(6)1(1)1(1)2(2)1(2)1(3)2(3)1(2)1(2)1(1)1(1)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214514"/>
                  </a:ext>
                </a:extLst>
              </a:tr>
              <a:tr h="50694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301603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+++++++5+-+-++-1++++++--+4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1(1)5(6)1(1)1(1)2(2)2(2)3(3)1(3)1(2)2(2)1(1)1(1)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437918"/>
                  </a:ext>
                </a:extLst>
              </a:tr>
              <a:tr h="50694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302107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+++++++5+++-+++2+-++-++++4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1(1)5(6)1(1)1(1)2(2)2(2)2(3)0(3)2(2)2(2)1(1)1(1)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643014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330036" y="593578"/>
            <a:ext cx="11064240" cy="3056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Для проведения содержательного анализа уровня выполнения отдельных заданий КИМ участниками ЕГЭ предлагается следующая процедура, использующая возможности программы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Excel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57200" indent="180340" algn="just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Из протокола результатов ЕГЭ по предмету, показанных участниками ОО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района (школы),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выделяем 2  столбца (по иностранным языкам – 3) </a:t>
            </a:r>
          </a:p>
        </p:txBody>
      </p:sp>
    </p:spTree>
    <p:extLst>
      <p:ext uri="{BB962C8B-B14F-4D97-AF65-F5344CB8AC3E}">
        <p14:creationId xmlns:p14="http://schemas.microsoft.com/office/powerpoint/2010/main" val="89324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808969"/>
              </p:ext>
            </p:extLst>
          </p:nvPr>
        </p:nvGraphicFramePr>
        <p:xfrm>
          <a:off x="423950" y="1946362"/>
          <a:ext cx="4887883" cy="4038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6979">
                  <a:extLst>
                    <a:ext uri="{9D8B030D-6E8A-4147-A177-3AD203B41FA5}">
                      <a16:colId xmlns:a16="http://schemas.microsoft.com/office/drawing/2014/main" val="1736633337"/>
                    </a:ext>
                  </a:extLst>
                </a:gridCol>
                <a:gridCol w="3250904">
                  <a:extLst>
                    <a:ext uri="{9D8B030D-6E8A-4147-A177-3AD203B41FA5}">
                      <a16:colId xmlns:a16="http://schemas.microsoft.com/office/drawing/2014/main" val="2707197160"/>
                    </a:ext>
                  </a:extLst>
                </a:gridCol>
              </a:tblGrid>
              <a:tr h="1260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Задания с кратким ответом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Задания с развёрнутым ответом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0811457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9418070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+++++++++++-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7552336"/>
                  </a:ext>
                </a:extLst>
              </a:tr>
              <a:tr h="240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-++---------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0(2)0(2)0(2)0(3)0(3)0(4)0(4)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4255344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-+++--------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4493424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++-++-+++---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6586176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+++----+----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0503186"/>
                  </a:ext>
                </a:extLst>
              </a:tr>
              <a:tr h="240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------------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0510864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-+-++--++--+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0482763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++-++-------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92017816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++++++-+++-+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9021216"/>
                  </a:ext>
                </a:extLst>
              </a:tr>
              <a:tr h="240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----+---+---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403118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655387"/>
              </p:ext>
            </p:extLst>
          </p:nvPr>
        </p:nvGraphicFramePr>
        <p:xfrm>
          <a:off x="6334299" y="1946362"/>
          <a:ext cx="5857700" cy="4038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1017">
                  <a:extLst>
                    <a:ext uri="{9D8B030D-6E8A-4147-A177-3AD203B41FA5}">
                      <a16:colId xmlns:a16="http://schemas.microsoft.com/office/drawing/2014/main" val="1150122052"/>
                    </a:ext>
                  </a:extLst>
                </a:gridCol>
                <a:gridCol w="1645708">
                  <a:extLst>
                    <a:ext uri="{9D8B030D-6E8A-4147-A177-3AD203B41FA5}">
                      <a16:colId xmlns:a16="http://schemas.microsoft.com/office/drawing/2014/main" val="2727333756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427856850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val="75841522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val="882278386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val="519306100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val="1566404637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val="648404213"/>
                    </a:ext>
                  </a:extLst>
                </a:gridCol>
              </a:tblGrid>
              <a:tr h="1339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с развёрнутым ответом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 кратким ответом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8931106"/>
                  </a:ext>
                </a:extLst>
              </a:tr>
              <a:tr h="243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8292404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+++++++++++-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1191354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-++---------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3223984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-+++--------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5517449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++-++-+++---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3595533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Vby</a:t>
                      </a:r>
                      <a:r>
                        <a:rPr lang="en-US" sz="1400" b="0" dirty="0">
                          <a:effectLst/>
                        </a:rPr>
                        <a:t>/</a:t>
                      </a: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+++----+----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9364377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------------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8681610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-+-++--++--+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4128809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++-++-------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4102378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++++++-+++-+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3013229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----+---+---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8888275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58976" y="-32884"/>
            <a:ext cx="947949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Далее предстоит разделить данные в объединенных столбцах на текст по отдельным столбцам.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Поскольку новые столбцы будут добавляться справа  от исходного, переносим  1-столбец правее 2-го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355891" y="3632662"/>
            <a:ext cx="911905" cy="374073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07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9001" y="97662"/>
            <a:ext cx="9371214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Выделяем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столбец (без строки заголовков), который предстоит разделять, и в строке «Меню» активируем «Данные», кликаем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Текст по столбцам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491" y="1480246"/>
            <a:ext cx="5123971" cy="550244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89067" y="1261000"/>
            <a:ext cx="7639051" cy="1251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4. В появившемся окне «Мастер распределения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текста 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 столбцам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выбираем «фиксированной ширины»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затем «Далее»</a:t>
            </a:r>
          </a:p>
        </p:txBody>
      </p:sp>
      <p:pic>
        <p:nvPicPr>
          <p:cNvPr id="6" name="Рисунок 5"/>
          <p:cNvPicPr/>
          <p:nvPr/>
        </p:nvPicPr>
        <p:blipFill>
          <a:blip r:embed="rId3"/>
          <a:stretch>
            <a:fillRect/>
          </a:stretch>
        </p:blipFill>
        <p:spPr>
          <a:xfrm>
            <a:off x="5594607" y="2512239"/>
            <a:ext cx="5365835" cy="4470451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 flipH="1">
            <a:off x="473825" y="1261000"/>
            <a:ext cx="3940046" cy="1415698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74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2525" y="232101"/>
            <a:ext cx="10229850" cy="1870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5. Следуя указаниям «Мастера» линиями со стрелками разбиваем строку на столбцы,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затем «Далее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» и «Готово».</a:t>
            </a:r>
          </a:p>
          <a:p>
            <a:pPr marL="457200"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Оценка каждого ответа по заданиям (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+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или балл) теперь расположена в отдельном столбце.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308918" y="1940011"/>
            <a:ext cx="5498757" cy="4644606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660125"/>
              </p:ext>
            </p:extLst>
          </p:nvPr>
        </p:nvGraphicFramePr>
        <p:xfrm>
          <a:off x="6048379" y="2572724"/>
          <a:ext cx="6143618" cy="42852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5435">
                  <a:extLst>
                    <a:ext uri="{9D8B030D-6E8A-4147-A177-3AD203B41FA5}">
                      <a16:colId xmlns:a16="http://schemas.microsoft.com/office/drawing/2014/main" val="1049746100"/>
                    </a:ext>
                  </a:extLst>
                </a:gridCol>
                <a:gridCol w="287486">
                  <a:extLst>
                    <a:ext uri="{9D8B030D-6E8A-4147-A177-3AD203B41FA5}">
                      <a16:colId xmlns:a16="http://schemas.microsoft.com/office/drawing/2014/main" val="955697807"/>
                    </a:ext>
                  </a:extLst>
                </a:gridCol>
                <a:gridCol w="263767">
                  <a:extLst>
                    <a:ext uri="{9D8B030D-6E8A-4147-A177-3AD203B41FA5}">
                      <a16:colId xmlns:a16="http://schemas.microsoft.com/office/drawing/2014/main" val="1808797377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2036225995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923069980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1581490207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2963111030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102530640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2049243809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1692498796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4261240413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val="315363825"/>
                    </a:ext>
                  </a:extLst>
                </a:gridCol>
                <a:gridCol w="512664">
                  <a:extLst>
                    <a:ext uri="{9D8B030D-6E8A-4147-A177-3AD203B41FA5}">
                      <a16:colId xmlns:a16="http://schemas.microsoft.com/office/drawing/2014/main" val="2521827040"/>
                    </a:ext>
                  </a:extLst>
                </a:gridCol>
              </a:tblGrid>
              <a:tr h="942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Задания с развёрнутым ответом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Задания с кратким ответом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512451"/>
                  </a:ext>
                </a:extLst>
              </a:tr>
              <a:tr h="2080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6739919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82297370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15444063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52352775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36848824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9933869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17857826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10541412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44157027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584964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465889" y="1816991"/>
            <a:ext cx="54546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 разделения текста по столбцам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84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8299" y="147464"/>
            <a:ext cx="10239375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Переносим объединенный столбец «Задания с развернутым ответом» в позицию справа от разделенных столбцов и повторяем   </a:t>
            </a:r>
            <a:r>
              <a:rPr lang="ru-RU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п.п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2-5.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163688"/>
              </p:ext>
            </p:extLst>
          </p:nvPr>
        </p:nvGraphicFramePr>
        <p:xfrm>
          <a:off x="1711961" y="1030142"/>
          <a:ext cx="8279759" cy="2025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2624">
                  <a:extLst>
                    <a:ext uri="{9D8B030D-6E8A-4147-A177-3AD203B41FA5}">
                      <a16:colId xmlns:a16="http://schemas.microsoft.com/office/drawing/2014/main" val="2223568911"/>
                    </a:ext>
                  </a:extLst>
                </a:gridCol>
                <a:gridCol w="661411">
                  <a:extLst>
                    <a:ext uri="{9D8B030D-6E8A-4147-A177-3AD203B41FA5}">
                      <a16:colId xmlns:a16="http://schemas.microsoft.com/office/drawing/2014/main" val="2087645774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1356929858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1014101870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2522042762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863642391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1953681932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3501419091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2645371172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2449747054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50864928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1068756035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3889486747"/>
                    </a:ext>
                  </a:extLst>
                </a:gridCol>
                <a:gridCol w="2577544">
                  <a:extLst>
                    <a:ext uri="{9D8B030D-6E8A-4147-A177-3AD203B41FA5}">
                      <a16:colId xmlns:a16="http://schemas.microsoft.com/office/drawing/2014/main" val="1698208988"/>
                    </a:ext>
                  </a:extLst>
                </a:gridCol>
              </a:tblGrid>
              <a:tr h="6557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с кратким ответом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с развёрнутым ответом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2529883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6042208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0(2)0(2)0(2)0(3)0(3)0(4)0(4)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68178159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0(2)0(2)0(2)0(3)0(3)0(4)0(4)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6181768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0(2)0(2)0(2)0(3)0(3)0(4)0(4)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8529478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51631799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11614823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457635" y="3217548"/>
            <a:ext cx="4620991" cy="376402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851840" y="3217548"/>
            <a:ext cx="6444935" cy="3227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Особенностью записи результатов на задания с развернутым ответом является то, что после значения полученного балла за задание следует указанная в ( ) величина максимального балла, установленного за данное задание, поэтому разделять поля приходиться на разную ширину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515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8249" y="-106864"/>
            <a:ext cx="9001125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 завершении процедуры получаем разделенную таблицу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127452"/>
              </p:ext>
            </p:extLst>
          </p:nvPr>
        </p:nvGraphicFramePr>
        <p:xfrm>
          <a:off x="1683068" y="354031"/>
          <a:ext cx="9384982" cy="2322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464">
                  <a:extLst>
                    <a:ext uri="{9D8B030D-6E8A-4147-A177-3AD203B41FA5}">
                      <a16:colId xmlns:a16="http://schemas.microsoft.com/office/drawing/2014/main" val="3428431514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1717446763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1072007868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3549638721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3341863267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1363109573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3488356486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3155041715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2990952358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2991436048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1624660467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val="1066674415"/>
                    </a:ext>
                  </a:extLst>
                </a:gridCol>
                <a:gridCol w="543717">
                  <a:extLst>
                    <a:ext uri="{9D8B030D-6E8A-4147-A177-3AD203B41FA5}">
                      <a16:colId xmlns:a16="http://schemas.microsoft.com/office/drawing/2014/main" val="3716039616"/>
                    </a:ext>
                  </a:extLst>
                </a:gridCol>
                <a:gridCol w="400040">
                  <a:extLst>
                    <a:ext uri="{9D8B030D-6E8A-4147-A177-3AD203B41FA5}">
                      <a16:colId xmlns:a16="http://schemas.microsoft.com/office/drawing/2014/main" val="1025328008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val="2515765273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val="4271291107"/>
                    </a:ext>
                  </a:extLst>
                </a:gridCol>
                <a:gridCol w="308012">
                  <a:extLst>
                    <a:ext uri="{9D8B030D-6E8A-4147-A177-3AD203B41FA5}">
                      <a16:colId xmlns:a16="http://schemas.microsoft.com/office/drawing/2014/main" val="2814668065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val="2209197795"/>
                    </a:ext>
                  </a:extLst>
                </a:gridCol>
                <a:gridCol w="357782">
                  <a:extLst>
                    <a:ext uri="{9D8B030D-6E8A-4147-A177-3AD203B41FA5}">
                      <a16:colId xmlns:a16="http://schemas.microsoft.com/office/drawing/2014/main" val="1974496063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val="3502214057"/>
                    </a:ext>
                  </a:extLst>
                </a:gridCol>
                <a:gridCol w="400040">
                  <a:extLst>
                    <a:ext uri="{9D8B030D-6E8A-4147-A177-3AD203B41FA5}">
                      <a16:colId xmlns:a16="http://schemas.microsoft.com/office/drawing/2014/main" val="745788642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val="3333885721"/>
                    </a:ext>
                  </a:extLst>
                </a:gridCol>
                <a:gridCol w="308012">
                  <a:extLst>
                    <a:ext uri="{9D8B030D-6E8A-4147-A177-3AD203B41FA5}">
                      <a16:colId xmlns:a16="http://schemas.microsoft.com/office/drawing/2014/main" val="1410797559"/>
                    </a:ext>
                  </a:extLst>
                </a:gridCol>
                <a:gridCol w="567193">
                  <a:extLst>
                    <a:ext uri="{9D8B030D-6E8A-4147-A177-3AD203B41FA5}">
                      <a16:colId xmlns:a16="http://schemas.microsoft.com/office/drawing/2014/main" val="2312886814"/>
                    </a:ext>
                  </a:extLst>
                </a:gridCol>
                <a:gridCol w="308012">
                  <a:extLst>
                    <a:ext uri="{9D8B030D-6E8A-4147-A177-3AD203B41FA5}">
                      <a16:colId xmlns:a16="http://schemas.microsoft.com/office/drawing/2014/main" val="2341345530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val="2426483919"/>
                    </a:ext>
                  </a:extLst>
                </a:gridCol>
              </a:tblGrid>
              <a:tr h="879502"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Задания с кратким ответом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Задания с развёрнутым ответом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917498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36523168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735818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85443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651129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09323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93947" y="2709871"/>
            <a:ext cx="10563224" cy="85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6. В столбцах с результатами ответов на задания с кратким ответом заменяем знак + на 1, а знак – на 0.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4575" y="3137904"/>
            <a:ext cx="5532596" cy="3901599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>
            <a:off x="5210175" y="5629275"/>
            <a:ext cx="1152525" cy="75247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0301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399" y="78613"/>
            <a:ext cx="10220325" cy="2785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7. Ниже  массива данных  вставляем 3 строки: </a:t>
            </a: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Среднее значение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»,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«Максимальный балл», </a:t>
            </a: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Уровень выполнения, %». 					</a:t>
            </a: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Во второй строке указываем максимальное количество баллов за задание. При этом надо иметь ввиду, что во многих предметах задания и первой части могут оцениваться не в один, а более баллов. Далее из правой части удаляем столбцы  -2, -3 и т.п.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267" y="3532264"/>
            <a:ext cx="8639681" cy="332573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47499" y="3071370"/>
            <a:ext cx="4535729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Получаем таблицу с баллами </a:t>
            </a:r>
          </a:p>
        </p:txBody>
      </p:sp>
    </p:spTree>
    <p:extLst>
      <p:ext uri="{BB962C8B-B14F-4D97-AF65-F5344CB8AC3E}">
        <p14:creationId xmlns:p14="http://schemas.microsoft.com/office/powerpoint/2010/main" val="326666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3049" y="87049"/>
            <a:ext cx="10487025" cy="2959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8.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 строке «Среднее» осуществляем вставку функции среднее значение  по столбцу «СРЗНАЧ» и «ОК»,  протягиваем вдоль строки и получаем среднее значение баллов по всем заданиям. Для определения  уровня выполнения   каждого задания, надо учесть максимальный балл – в первой  ячейке строки «% выполнения» ставим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=(ячейка среднее/макс. Балл)*100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и протягиваем вдоль строки –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получен процент выполнения каждого задания по номерам  заданий.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3046192"/>
            <a:ext cx="4621427" cy="4077312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37596"/>
              </p:ext>
            </p:extLst>
          </p:nvPr>
        </p:nvGraphicFramePr>
        <p:xfrm>
          <a:off x="4420602" y="3281056"/>
          <a:ext cx="7943854" cy="2817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3209">
                  <a:extLst>
                    <a:ext uri="{9D8B030D-6E8A-4147-A177-3AD203B41FA5}">
                      <a16:colId xmlns:a16="http://schemas.microsoft.com/office/drawing/2014/main" val="2435369220"/>
                    </a:ext>
                  </a:extLst>
                </a:gridCol>
                <a:gridCol w="463812">
                  <a:extLst>
                    <a:ext uri="{9D8B030D-6E8A-4147-A177-3AD203B41FA5}">
                      <a16:colId xmlns:a16="http://schemas.microsoft.com/office/drawing/2014/main" val="1174048397"/>
                    </a:ext>
                  </a:extLst>
                </a:gridCol>
                <a:gridCol w="448091">
                  <a:extLst>
                    <a:ext uri="{9D8B030D-6E8A-4147-A177-3AD203B41FA5}">
                      <a16:colId xmlns:a16="http://schemas.microsoft.com/office/drawing/2014/main" val="3097538569"/>
                    </a:ext>
                  </a:extLst>
                </a:gridCol>
                <a:gridCol w="464957">
                  <a:extLst>
                    <a:ext uri="{9D8B030D-6E8A-4147-A177-3AD203B41FA5}">
                      <a16:colId xmlns:a16="http://schemas.microsoft.com/office/drawing/2014/main" val="1756439729"/>
                    </a:ext>
                  </a:extLst>
                </a:gridCol>
                <a:gridCol w="415530">
                  <a:extLst>
                    <a:ext uri="{9D8B030D-6E8A-4147-A177-3AD203B41FA5}">
                      <a16:colId xmlns:a16="http://schemas.microsoft.com/office/drawing/2014/main" val="2526634236"/>
                    </a:ext>
                  </a:extLst>
                </a:gridCol>
                <a:gridCol w="417586">
                  <a:extLst>
                    <a:ext uri="{9D8B030D-6E8A-4147-A177-3AD203B41FA5}">
                      <a16:colId xmlns:a16="http://schemas.microsoft.com/office/drawing/2014/main" val="3360063486"/>
                    </a:ext>
                  </a:extLst>
                </a:gridCol>
                <a:gridCol w="422245">
                  <a:extLst>
                    <a:ext uri="{9D8B030D-6E8A-4147-A177-3AD203B41FA5}">
                      <a16:colId xmlns:a16="http://schemas.microsoft.com/office/drawing/2014/main" val="551010797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val="1023272777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val="4064346104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val="1774432660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val="2044018213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val="2308230590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val="1559810059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val="2933173691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val="3300076495"/>
                    </a:ext>
                  </a:extLst>
                </a:gridCol>
              </a:tblGrid>
              <a:tr h="6836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Среднее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0,89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0,67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0,44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0,11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1,00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8849413"/>
                  </a:ext>
                </a:extLst>
              </a:tr>
              <a:tr h="6289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Макс. </a:t>
                      </a:r>
                      <a:r>
                        <a:rPr lang="ru-RU" sz="1400" dirty="0" smtClean="0">
                          <a:effectLst/>
                        </a:rPr>
                        <a:t>балл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88875018"/>
                  </a:ext>
                </a:extLst>
              </a:tr>
              <a:tr h="69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% выполнения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89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67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44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33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9475274"/>
                  </a:ext>
                </a:extLst>
              </a:tr>
              <a:tr h="813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задания КИМ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6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7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8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9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11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12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13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14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1672079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732334" y="3061407"/>
            <a:ext cx="15264245" cy="109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32176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1110</Words>
  <Application>Microsoft Office PowerPoint</Application>
  <PresentationFormat>Широкоэкранный</PresentationFormat>
  <Paragraphs>632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Легкий дым</vt:lpstr>
      <vt:lpstr>Технология  проведения содержательного анализа уровня выполнения отдельных заданий КИМ участниками ЕГЭ по предметам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 проведения содержательного анализа уровня выполнения отдельных заданий КИМ участниками ЕГЭ по предметам</dc:title>
  <dc:creator>baklakov</dc:creator>
  <cp:lastModifiedBy>RePack by Diakov</cp:lastModifiedBy>
  <cp:revision>17</cp:revision>
  <dcterms:created xsi:type="dcterms:W3CDTF">2021-10-01T13:12:17Z</dcterms:created>
  <dcterms:modified xsi:type="dcterms:W3CDTF">2021-10-07T17:42:04Z</dcterms:modified>
</cp:coreProperties>
</file>